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27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ocuments\AVCC%20survey%2020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ocuments\AVCC%20survey%2020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ocuments\AVCC%20survey%20201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ocuments\AVCC%20survey%20201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ocuments\AVCC%20survey%20201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er\Documents\AVCC%20survey%20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'1. programmes'!$B$1</c:f>
              <c:strCache>
                <c:ptCount val="1"/>
                <c:pt idx="0">
                  <c:v>1. What kind of class or programme run locally in the Aro Valley would you consider attending? (Tick all that apply)</c:v>
                </c:pt>
              </c:strCache>
            </c:strRef>
          </c:tx>
          <c:invertIfNegative val="0"/>
          <c:cat>
            <c:strRef>
              <c:f>'1. programmes'!$C$2:$M$2</c:f>
              <c:strCache>
                <c:ptCount val="11"/>
                <c:pt idx="0">
                  <c:v>Yoga or Tai Chi</c:v>
                </c:pt>
                <c:pt idx="1">
                  <c:v>Dance and movement</c:v>
                </c:pt>
                <c:pt idx="2">
                  <c:v>Fitness</c:v>
                </c:pt>
                <c:pt idx="3">
                  <c:v>Educational</c:v>
                </c:pt>
                <c:pt idx="4">
                  <c:v>Craft</c:v>
                </c:pt>
                <c:pt idx="5">
                  <c:v>Cooking/food</c:v>
                </c:pt>
                <c:pt idx="6">
                  <c:v>Art</c:v>
                </c:pt>
                <c:pt idx="7">
                  <c:v>Parenting</c:v>
                </c:pt>
                <c:pt idx="8">
                  <c:v>Playgroup</c:v>
                </c:pt>
                <c:pt idx="9">
                  <c:v>IT</c:v>
                </c:pt>
                <c:pt idx="10">
                  <c:v>Youth group</c:v>
                </c:pt>
              </c:strCache>
            </c:strRef>
          </c:cat>
          <c:val>
            <c:numRef>
              <c:f>'1. programmes'!$C$90:$M$90</c:f>
              <c:numCache>
                <c:formatCode>0%</c:formatCode>
                <c:ptCount val="11"/>
                <c:pt idx="0">
                  <c:v>0.68</c:v>
                </c:pt>
                <c:pt idx="1">
                  <c:v>0.45333333333333331</c:v>
                </c:pt>
                <c:pt idx="2">
                  <c:v>0.45333333333333331</c:v>
                </c:pt>
                <c:pt idx="3">
                  <c:v>0.49333333333333335</c:v>
                </c:pt>
                <c:pt idx="4">
                  <c:v>0.38666666666666666</c:v>
                </c:pt>
                <c:pt idx="5">
                  <c:v>0.50666666666666671</c:v>
                </c:pt>
                <c:pt idx="6">
                  <c:v>0.44</c:v>
                </c:pt>
                <c:pt idx="7">
                  <c:v>0.12</c:v>
                </c:pt>
                <c:pt idx="8">
                  <c:v>9.3333333333333338E-2</c:v>
                </c:pt>
                <c:pt idx="9">
                  <c:v>6.6666666666666666E-2</c:v>
                </c:pt>
                <c:pt idx="10">
                  <c:v>0.12</c:v>
                </c:pt>
              </c:numCache>
            </c:numRef>
          </c:val>
        </c:ser>
        <c:dLbls>
          <c:showLegendKey val="0"/>
          <c:showVal val="0"/>
          <c:showCatName val="0"/>
          <c:showSerName val="0"/>
          <c:showPercent val="0"/>
          <c:showBubbleSize val="0"/>
        </c:dLbls>
        <c:gapWidth val="150"/>
        <c:axId val="147386464"/>
        <c:axId val="114538160"/>
      </c:barChart>
      <c:catAx>
        <c:axId val="147386464"/>
        <c:scaling>
          <c:orientation val="maxMin"/>
        </c:scaling>
        <c:delete val="0"/>
        <c:axPos val="l"/>
        <c:numFmt formatCode="General" sourceLinked="0"/>
        <c:majorTickMark val="out"/>
        <c:minorTickMark val="none"/>
        <c:tickLblPos val="nextTo"/>
        <c:txPr>
          <a:bodyPr/>
          <a:lstStyle/>
          <a:p>
            <a:pPr>
              <a:defRPr sz="1600"/>
            </a:pPr>
            <a:endParaRPr lang="en-US"/>
          </a:p>
        </c:txPr>
        <c:crossAx val="114538160"/>
        <c:crosses val="autoZero"/>
        <c:auto val="1"/>
        <c:lblAlgn val="ctr"/>
        <c:lblOffset val="100"/>
        <c:noMultiLvlLbl val="0"/>
      </c:catAx>
      <c:valAx>
        <c:axId val="114538160"/>
        <c:scaling>
          <c:orientation val="minMax"/>
          <c:max val="1"/>
        </c:scaling>
        <c:delete val="0"/>
        <c:axPos val="t"/>
        <c:majorGridlines/>
        <c:numFmt formatCode="0%" sourceLinked="1"/>
        <c:majorTickMark val="out"/>
        <c:minorTickMark val="none"/>
        <c:tickLblPos val="nextTo"/>
        <c:crossAx val="14738646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'2. events'!$B$1</c:f>
              <c:strCache>
                <c:ptCount val="1"/>
                <c:pt idx="0">
                  <c:v>2. What kind of events woud you be interested in attending at te Aro Valley community centre? (tick all apply)</c:v>
                </c:pt>
              </c:strCache>
            </c:strRef>
          </c:tx>
          <c:invertIfNegative val="0"/>
          <c:cat>
            <c:strRef>
              <c:f>'2. events'!$C$2:$I$2</c:f>
              <c:strCache>
                <c:ptCount val="7"/>
                <c:pt idx="0">
                  <c:v>Concert and performaces</c:v>
                </c:pt>
                <c:pt idx="1">
                  <c:v>Cultural celebrations</c:v>
                </c:pt>
                <c:pt idx="2">
                  <c:v>Public information or political events</c:v>
                </c:pt>
                <c:pt idx="3">
                  <c:v>Aro Valley beautification working bees</c:v>
                </c:pt>
                <c:pt idx="4">
                  <c:v>Monthly markets</c:v>
                </c:pt>
                <c:pt idx="5">
                  <c:v>Community talent show</c:v>
                </c:pt>
                <c:pt idx="6">
                  <c:v>Monthly pot luck meals</c:v>
                </c:pt>
              </c:strCache>
            </c:strRef>
          </c:cat>
          <c:val>
            <c:numRef>
              <c:f>'2. events'!$C$90:$I$90</c:f>
              <c:numCache>
                <c:formatCode>0%</c:formatCode>
                <c:ptCount val="7"/>
                <c:pt idx="0">
                  <c:v>0.85185185185185186</c:v>
                </c:pt>
                <c:pt idx="1">
                  <c:v>0.67901234567901236</c:v>
                </c:pt>
                <c:pt idx="2">
                  <c:v>0.62962962962962965</c:v>
                </c:pt>
                <c:pt idx="3">
                  <c:v>0.54320987654320985</c:v>
                </c:pt>
                <c:pt idx="4">
                  <c:v>0.65432098765432101</c:v>
                </c:pt>
                <c:pt idx="5">
                  <c:v>0.18518518518518517</c:v>
                </c:pt>
                <c:pt idx="6">
                  <c:v>0.35802469135802467</c:v>
                </c:pt>
              </c:numCache>
            </c:numRef>
          </c:val>
        </c:ser>
        <c:dLbls>
          <c:showLegendKey val="0"/>
          <c:showVal val="0"/>
          <c:showCatName val="0"/>
          <c:showSerName val="0"/>
          <c:showPercent val="0"/>
          <c:showBubbleSize val="0"/>
        </c:dLbls>
        <c:gapWidth val="150"/>
        <c:axId val="114538720"/>
        <c:axId val="114466848"/>
      </c:barChart>
      <c:catAx>
        <c:axId val="114538720"/>
        <c:scaling>
          <c:orientation val="maxMin"/>
        </c:scaling>
        <c:delete val="0"/>
        <c:axPos val="l"/>
        <c:numFmt formatCode="General" sourceLinked="0"/>
        <c:majorTickMark val="out"/>
        <c:minorTickMark val="none"/>
        <c:tickLblPos val="nextTo"/>
        <c:txPr>
          <a:bodyPr/>
          <a:lstStyle/>
          <a:p>
            <a:pPr>
              <a:defRPr sz="1400"/>
            </a:pPr>
            <a:endParaRPr lang="en-US"/>
          </a:p>
        </c:txPr>
        <c:crossAx val="114466848"/>
        <c:crosses val="autoZero"/>
        <c:auto val="1"/>
        <c:lblAlgn val="ctr"/>
        <c:lblOffset val="100"/>
        <c:noMultiLvlLbl val="0"/>
      </c:catAx>
      <c:valAx>
        <c:axId val="114466848"/>
        <c:scaling>
          <c:orientation val="minMax"/>
          <c:max val="1"/>
        </c:scaling>
        <c:delete val="0"/>
        <c:axPos val="t"/>
        <c:majorGridlines/>
        <c:numFmt formatCode="0%" sourceLinked="1"/>
        <c:majorTickMark val="out"/>
        <c:minorTickMark val="none"/>
        <c:tickLblPos val="nextTo"/>
        <c:crossAx val="114538720"/>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'3. use'!$B$1</c:f>
              <c:strCache>
                <c:ptCount val="1"/>
                <c:pt idx="0">
                  <c:v>3. How do you currently use the community hall and surroundig area?</c:v>
                </c:pt>
              </c:strCache>
            </c:strRef>
          </c:tx>
          <c:invertIfNegative val="0"/>
          <c:cat>
            <c:strRef>
              <c:f>'3. use'!$R$2:$X$2</c:f>
              <c:strCache>
                <c:ptCount val="7"/>
                <c:pt idx="0">
                  <c:v>no use</c:v>
                </c:pt>
                <c:pt idx="1">
                  <c:v>hall use for organised activities of for hire</c:v>
                </c:pt>
                <c:pt idx="2">
                  <c:v>park use for recreation</c:v>
                </c:pt>
                <c:pt idx="3">
                  <c:v>use of basket court area or playground</c:v>
                </c:pt>
                <c:pt idx="4">
                  <c:v>fair, markets and xmas trees</c:v>
                </c:pt>
                <c:pt idx="5">
                  <c:v>transit</c:v>
                </c:pt>
                <c:pt idx="6">
                  <c:v>use of toilets/water</c:v>
                </c:pt>
              </c:strCache>
            </c:strRef>
          </c:cat>
          <c:val>
            <c:numRef>
              <c:f>'3. use'!$R$90:$X$90</c:f>
              <c:numCache>
                <c:formatCode>0%</c:formatCode>
                <c:ptCount val="7"/>
                <c:pt idx="0">
                  <c:v>0.19672131147540983</c:v>
                </c:pt>
                <c:pt idx="1">
                  <c:v>0.45901639344262296</c:v>
                </c:pt>
                <c:pt idx="2">
                  <c:v>0.31147540983606559</c:v>
                </c:pt>
                <c:pt idx="3">
                  <c:v>0.18032786885245902</c:v>
                </c:pt>
                <c:pt idx="4">
                  <c:v>0.14754098360655737</c:v>
                </c:pt>
                <c:pt idx="5">
                  <c:v>0.31147540983606559</c:v>
                </c:pt>
                <c:pt idx="6">
                  <c:v>4.9180327868852458E-2</c:v>
                </c:pt>
              </c:numCache>
            </c:numRef>
          </c:val>
        </c:ser>
        <c:dLbls>
          <c:showLegendKey val="0"/>
          <c:showVal val="0"/>
          <c:showCatName val="0"/>
          <c:showSerName val="0"/>
          <c:showPercent val="0"/>
          <c:showBubbleSize val="0"/>
        </c:dLbls>
        <c:gapWidth val="150"/>
        <c:axId val="114469088"/>
        <c:axId val="114469648"/>
      </c:barChart>
      <c:catAx>
        <c:axId val="114469088"/>
        <c:scaling>
          <c:orientation val="maxMin"/>
        </c:scaling>
        <c:delete val="0"/>
        <c:axPos val="l"/>
        <c:numFmt formatCode="General" sourceLinked="0"/>
        <c:majorTickMark val="out"/>
        <c:minorTickMark val="none"/>
        <c:tickLblPos val="nextTo"/>
        <c:txPr>
          <a:bodyPr/>
          <a:lstStyle/>
          <a:p>
            <a:pPr>
              <a:defRPr sz="1400"/>
            </a:pPr>
            <a:endParaRPr lang="en-US"/>
          </a:p>
        </c:txPr>
        <c:crossAx val="114469648"/>
        <c:crosses val="autoZero"/>
        <c:auto val="1"/>
        <c:lblAlgn val="ctr"/>
        <c:lblOffset val="100"/>
        <c:noMultiLvlLbl val="0"/>
      </c:catAx>
      <c:valAx>
        <c:axId val="114469648"/>
        <c:scaling>
          <c:orientation val="minMax"/>
          <c:max val="1"/>
        </c:scaling>
        <c:delete val="0"/>
        <c:axPos val="t"/>
        <c:majorGridlines/>
        <c:numFmt formatCode="0%" sourceLinked="1"/>
        <c:majorTickMark val="out"/>
        <c:minorTickMark val="none"/>
        <c:tickLblPos val="nextTo"/>
        <c:crossAx val="11446908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'4. like'!$B$1</c:f>
              <c:strCache>
                <c:ptCount val="1"/>
                <c:pt idx="0">
                  <c:v>4. What do you like?</c:v>
                </c:pt>
              </c:strCache>
            </c:strRef>
          </c:tx>
          <c:invertIfNegative val="0"/>
          <c:cat>
            <c:strRef>
              <c:f>'4. like'!$AO$2:$AU$2</c:f>
              <c:strCache>
                <c:ptCount val="7"/>
                <c:pt idx="0">
                  <c:v>A place that brings and builds community (community development events,  friendly, fun …)</c:v>
                </c:pt>
                <c:pt idx="1">
                  <c:v>The activities and events that offers (yoga, movie nights, playgroup …)</c:v>
                </c:pt>
                <c:pt idx="2">
                  <c:v>The physical environment (green, open, art ...)</c:v>
                </c:pt>
                <c:pt idx="3">
                  <c:v>The facilities (playground, hall, tables and chairs …)</c:v>
                </c:pt>
                <c:pt idx="4">
                  <c:v>The sustainability inititatives (solar power, composting …)</c:v>
                </c:pt>
                <c:pt idx="5">
                  <c:v>The surrounding environment (green belt, Aro st shops …)</c:v>
                </c:pt>
                <c:pt idx="6">
                  <c:v>Others</c:v>
                </c:pt>
              </c:strCache>
            </c:strRef>
          </c:cat>
          <c:val>
            <c:numRef>
              <c:f>'4. like'!$AO$90:$AU$90</c:f>
              <c:numCache>
                <c:formatCode>0%</c:formatCode>
                <c:ptCount val="7"/>
                <c:pt idx="0">
                  <c:v>0.51724137931034486</c:v>
                </c:pt>
                <c:pt idx="1">
                  <c:v>0.17241379310344829</c:v>
                </c:pt>
                <c:pt idx="2">
                  <c:v>0.39655172413793105</c:v>
                </c:pt>
                <c:pt idx="3">
                  <c:v>0.13793103448275862</c:v>
                </c:pt>
                <c:pt idx="4">
                  <c:v>8.6206896551724144E-2</c:v>
                </c:pt>
                <c:pt idx="5">
                  <c:v>5.1724137931034482E-2</c:v>
                </c:pt>
                <c:pt idx="6">
                  <c:v>0.17241379310344829</c:v>
                </c:pt>
              </c:numCache>
            </c:numRef>
          </c:val>
        </c:ser>
        <c:dLbls>
          <c:showLegendKey val="0"/>
          <c:showVal val="0"/>
          <c:showCatName val="0"/>
          <c:showSerName val="0"/>
          <c:showPercent val="0"/>
          <c:showBubbleSize val="0"/>
        </c:dLbls>
        <c:gapWidth val="150"/>
        <c:axId val="256553424"/>
        <c:axId val="256553984"/>
      </c:barChart>
      <c:catAx>
        <c:axId val="256553424"/>
        <c:scaling>
          <c:orientation val="maxMin"/>
        </c:scaling>
        <c:delete val="0"/>
        <c:axPos val="l"/>
        <c:numFmt formatCode="General" sourceLinked="0"/>
        <c:majorTickMark val="out"/>
        <c:minorTickMark val="none"/>
        <c:tickLblPos val="nextTo"/>
        <c:txPr>
          <a:bodyPr/>
          <a:lstStyle/>
          <a:p>
            <a:pPr>
              <a:defRPr sz="1200"/>
            </a:pPr>
            <a:endParaRPr lang="en-US"/>
          </a:p>
        </c:txPr>
        <c:crossAx val="256553984"/>
        <c:crosses val="autoZero"/>
        <c:auto val="1"/>
        <c:lblAlgn val="ctr"/>
        <c:lblOffset val="100"/>
        <c:noMultiLvlLbl val="0"/>
      </c:catAx>
      <c:valAx>
        <c:axId val="256553984"/>
        <c:scaling>
          <c:orientation val="minMax"/>
          <c:max val="1"/>
        </c:scaling>
        <c:delete val="0"/>
        <c:axPos val="t"/>
        <c:majorGridlines/>
        <c:numFmt formatCode="0%" sourceLinked="1"/>
        <c:majorTickMark val="out"/>
        <c:minorTickMark val="none"/>
        <c:tickLblPos val="nextTo"/>
        <c:crossAx val="256553424"/>
        <c:crosses val="autoZero"/>
        <c:crossBetween val="between"/>
        <c:majorUnit val="0.2"/>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'5. dislike'!$B$1</c:f>
              <c:strCache>
                <c:ptCount val="1"/>
                <c:pt idx="0">
                  <c:v>5. What don't you like?</c:v>
                </c:pt>
              </c:strCache>
            </c:strRef>
          </c:tx>
          <c:invertIfNegative val="0"/>
          <c:cat>
            <c:strRef>
              <c:f>'5. dislike'!$X$2:$AB$2</c:f>
              <c:strCache>
                <c:ptCount val="5"/>
                <c:pt idx="0">
                  <c:v>Nothing</c:v>
                </c:pt>
                <c:pt idx="1">
                  <c:v>Space and facilities old/broken/dirty</c:v>
                </c:pt>
                <c:pt idx="2">
                  <c:v>Tagging</c:v>
                </c:pt>
                <c:pt idx="3">
                  <c:v>Antisocial behaviours (drinking, dogs with no leash)</c:v>
                </c:pt>
                <c:pt idx="4">
                  <c:v>Others</c:v>
                </c:pt>
              </c:strCache>
            </c:strRef>
          </c:cat>
          <c:val>
            <c:numRef>
              <c:f>'5. dislike'!$X$90:$AB$90</c:f>
              <c:numCache>
                <c:formatCode>0%</c:formatCode>
                <c:ptCount val="5"/>
                <c:pt idx="0">
                  <c:v>0.1</c:v>
                </c:pt>
                <c:pt idx="1">
                  <c:v>0.57499999999999996</c:v>
                </c:pt>
                <c:pt idx="2">
                  <c:v>0.15</c:v>
                </c:pt>
                <c:pt idx="3">
                  <c:v>0.375</c:v>
                </c:pt>
                <c:pt idx="4">
                  <c:v>0.15</c:v>
                </c:pt>
              </c:numCache>
            </c:numRef>
          </c:val>
        </c:ser>
        <c:dLbls>
          <c:showLegendKey val="0"/>
          <c:showVal val="0"/>
          <c:showCatName val="0"/>
          <c:showSerName val="0"/>
          <c:showPercent val="0"/>
          <c:showBubbleSize val="0"/>
        </c:dLbls>
        <c:gapWidth val="150"/>
        <c:axId val="256679776"/>
        <c:axId val="256680336"/>
      </c:barChart>
      <c:catAx>
        <c:axId val="256679776"/>
        <c:scaling>
          <c:orientation val="maxMin"/>
        </c:scaling>
        <c:delete val="0"/>
        <c:axPos val="l"/>
        <c:numFmt formatCode="General" sourceLinked="0"/>
        <c:majorTickMark val="out"/>
        <c:minorTickMark val="none"/>
        <c:tickLblPos val="nextTo"/>
        <c:txPr>
          <a:bodyPr/>
          <a:lstStyle/>
          <a:p>
            <a:pPr>
              <a:defRPr sz="1400"/>
            </a:pPr>
            <a:endParaRPr lang="en-US"/>
          </a:p>
        </c:txPr>
        <c:crossAx val="256680336"/>
        <c:crosses val="autoZero"/>
        <c:auto val="1"/>
        <c:lblAlgn val="ctr"/>
        <c:lblOffset val="100"/>
        <c:noMultiLvlLbl val="0"/>
      </c:catAx>
      <c:valAx>
        <c:axId val="256680336"/>
        <c:scaling>
          <c:orientation val="minMax"/>
          <c:max val="1"/>
        </c:scaling>
        <c:delete val="0"/>
        <c:axPos val="t"/>
        <c:majorGridlines/>
        <c:numFmt formatCode="0%" sourceLinked="1"/>
        <c:majorTickMark val="out"/>
        <c:minorTickMark val="none"/>
        <c:tickLblPos val="nextTo"/>
        <c:crossAx val="25667977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'6. change add'!$B$1</c:f>
              <c:strCache>
                <c:ptCount val="1"/>
                <c:pt idx="0">
                  <c:v>6. What would you change or add?</c:v>
                </c:pt>
              </c:strCache>
            </c:strRef>
          </c:tx>
          <c:invertIfNegative val="0"/>
          <c:cat>
            <c:strRef>
              <c:f>'6. change add'!$BB$2:$BM$2</c:f>
              <c:strCache>
                <c:ptCount val="12"/>
                <c:pt idx="0">
                  <c:v>nothing</c:v>
                </c:pt>
                <c:pt idx="1">
                  <c:v>Develop/tidy garden/planter boxes/trees</c:v>
                </c:pt>
                <c:pt idx="2">
                  <c:v>more/better displayed information</c:v>
                </c:pt>
                <c:pt idx="3">
                  <c:v>more community free events</c:v>
                </c:pt>
                <c:pt idx="4">
                  <c:v>No tagging/street art instead of tagging</c:v>
                </c:pt>
                <c:pt idx="5">
                  <c:v>improve the current outdoor enviroment and facilities for asthetics and usability (more sitting, basket court, playground …)</c:v>
                </c:pt>
                <c:pt idx="6">
                  <c:v>new facilities /ornaments for outside (BBQs, speakers, netballl hoops, fairy lights …)</c:v>
                </c:pt>
                <c:pt idx="7">
                  <c:v>new events (DJ spots, vege maket …)</c:v>
                </c:pt>
                <c:pt idx="8">
                  <c:v>No drunks/antisocial behaviour</c:v>
                </c:pt>
                <c:pt idx="9">
                  <c:v>cleaner/no broken glass/more rubbish bins</c:v>
                </c:pt>
                <c:pt idx="10">
                  <c:v>Better access for pedestrians and cyclists</c:v>
                </c:pt>
                <c:pt idx="11">
                  <c:v>better new facilities in the hall (IT access for seniors, new couches, better kitchen)</c:v>
                </c:pt>
              </c:strCache>
            </c:strRef>
          </c:cat>
          <c:val>
            <c:numRef>
              <c:f>'6. change add'!$BB$90:$BM$90</c:f>
              <c:numCache>
                <c:formatCode>0%</c:formatCode>
                <c:ptCount val="12"/>
                <c:pt idx="0">
                  <c:v>0.04</c:v>
                </c:pt>
                <c:pt idx="1">
                  <c:v>0.16</c:v>
                </c:pt>
                <c:pt idx="2">
                  <c:v>0.04</c:v>
                </c:pt>
                <c:pt idx="3">
                  <c:v>0.08</c:v>
                </c:pt>
                <c:pt idx="4">
                  <c:v>0.04</c:v>
                </c:pt>
                <c:pt idx="5">
                  <c:v>0.4</c:v>
                </c:pt>
                <c:pt idx="6">
                  <c:v>0.12</c:v>
                </c:pt>
                <c:pt idx="7">
                  <c:v>0.08</c:v>
                </c:pt>
                <c:pt idx="8">
                  <c:v>0.04</c:v>
                </c:pt>
                <c:pt idx="9">
                  <c:v>0.06</c:v>
                </c:pt>
                <c:pt idx="10">
                  <c:v>0.08</c:v>
                </c:pt>
                <c:pt idx="11">
                  <c:v>0.1</c:v>
                </c:pt>
              </c:numCache>
            </c:numRef>
          </c:val>
        </c:ser>
        <c:dLbls>
          <c:showLegendKey val="0"/>
          <c:showVal val="0"/>
          <c:showCatName val="0"/>
          <c:showSerName val="0"/>
          <c:showPercent val="0"/>
          <c:showBubbleSize val="0"/>
        </c:dLbls>
        <c:gapWidth val="150"/>
        <c:axId val="256682576"/>
        <c:axId val="256683136"/>
      </c:barChart>
      <c:catAx>
        <c:axId val="256682576"/>
        <c:scaling>
          <c:orientation val="maxMin"/>
        </c:scaling>
        <c:delete val="0"/>
        <c:axPos val="l"/>
        <c:numFmt formatCode="General" sourceLinked="0"/>
        <c:majorTickMark val="out"/>
        <c:minorTickMark val="none"/>
        <c:tickLblPos val="nextTo"/>
        <c:txPr>
          <a:bodyPr/>
          <a:lstStyle/>
          <a:p>
            <a:pPr>
              <a:defRPr sz="1050"/>
            </a:pPr>
            <a:endParaRPr lang="en-US"/>
          </a:p>
        </c:txPr>
        <c:crossAx val="256683136"/>
        <c:crosses val="autoZero"/>
        <c:auto val="1"/>
        <c:lblAlgn val="ctr"/>
        <c:lblOffset val="100"/>
        <c:noMultiLvlLbl val="0"/>
      </c:catAx>
      <c:valAx>
        <c:axId val="256683136"/>
        <c:scaling>
          <c:orientation val="minMax"/>
          <c:max val="1"/>
        </c:scaling>
        <c:delete val="0"/>
        <c:axPos val="t"/>
        <c:majorGridlines/>
        <c:numFmt formatCode="0%" sourceLinked="1"/>
        <c:majorTickMark val="out"/>
        <c:minorTickMark val="none"/>
        <c:tickLblPos val="nextTo"/>
        <c:crossAx val="256682576"/>
        <c:crosses val="autoZero"/>
        <c:crossBetween val="between"/>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F312D640-66BA-40D8-B747-BF1CA1157CDD}" type="datetimeFigureOut">
              <a:rPr lang="en-NZ" smtClean="0"/>
              <a:t>2/06/2016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771C926-615D-4365-9AE1-105573217058}" type="slidenum">
              <a:rPr lang="en-NZ" smtClean="0"/>
              <a:t>‹#›</a:t>
            </a:fld>
            <a:endParaRPr lang="en-NZ" dirty="0"/>
          </a:p>
        </p:txBody>
      </p:sp>
    </p:spTree>
    <p:extLst>
      <p:ext uri="{BB962C8B-B14F-4D97-AF65-F5344CB8AC3E}">
        <p14:creationId xmlns:p14="http://schemas.microsoft.com/office/powerpoint/2010/main" val="173152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312D640-66BA-40D8-B747-BF1CA1157CDD}" type="datetimeFigureOut">
              <a:rPr lang="en-NZ" smtClean="0"/>
              <a:t>2/06/2016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771C926-615D-4365-9AE1-105573217058}" type="slidenum">
              <a:rPr lang="en-NZ" smtClean="0"/>
              <a:t>‹#›</a:t>
            </a:fld>
            <a:endParaRPr lang="en-NZ" dirty="0"/>
          </a:p>
        </p:txBody>
      </p:sp>
    </p:spTree>
    <p:extLst>
      <p:ext uri="{BB962C8B-B14F-4D97-AF65-F5344CB8AC3E}">
        <p14:creationId xmlns:p14="http://schemas.microsoft.com/office/powerpoint/2010/main" val="3079511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312D640-66BA-40D8-B747-BF1CA1157CDD}" type="datetimeFigureOut">
              <a:rPr lang="en-NZ" smtClean="0"/>
              <a:t>2/06/2016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771C926-615D-4365-9AE1-105573217058}" type="slidenum">
              <a:rPr lang="en-NZ" smtClean="0"/>
              <a:t>‹#›</a:t>
            </a:fld>
            <a:endParaRPr lang="en-NZ" dirty="0"/>
          </a:p>
        </p:txBody>
      </p:sp>
    </p:spTree>
    <p:extLst>
      <p:ext uri="{BB962C8B-B14F-4D97-AF65-F5344CB8AC3E}">
        <p14:creationId xmlns:p14="http://schemas.microsoft.com/office/powerpoint/2010/main" val="164981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312D640-66BA-40D8-B747-BF1CA1157CDD}" type="datetimeFigureOut">
              <a:rPr lang="en-NZ" smtClean="0"/>
              <a:t>2/06/2016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771C926-615D-4365-9AE1-105573217058}" type="slidenum">
              <a:rPr lang="en-NZ" smtClean="0"/>
              <a:t>‹#›</a:t>
            </a:fld>
            <a:endParaRPr lang="en-NZ" dirty="0"/>
          </a:p>
        </p:txBody>
      </p:sp>
    </p:spTree>
    <p:extLst>
      <p:ext uri="{BB962C8B-B14F-4D97-AF65-F5344CB8AC3E}">
        <p14:creationId xmlns:p14="http://schemas.microsoft.com/office/powerpoint/2010/main" val="4265901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12D640-66BA-40D8-B747-BF1CA1157CDD}" type="datetimeFigureOut">
              <a:rPr lang="en-NZ" smtClean="0"/>
              <a:t>2/06/2016</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D771C926-615D-4365-9AE1-105573217058}" type="slidenum">
              <a:rPr lang="en-NZ" smtClean="0"/>
              <a:t>‹#›</a:t>
            </a:fld>
            <a:endParaRPr lang="en-NZ" dirty="0"/>
          </a:p>
        </p:txBody>
      </p:sp>
    </p:spTree>
    <p:extLst>
      <p:ext uri="{BB962C8B-B14F-4D97-AF65-F5344CB8AC3E}">
        <p14:creationId xmlns:p14="http://schemas.microsoft.com/office/powerpoint/2010/main" val="59106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F312D640-66BA-40D8-B747-BF1CA1157CDD}" type="datetimeFigureOut">
              <a:rPr lang="en-NZ" smtClean="0"/>
              <a:t>2/06/2016</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D771C926-615D-4365-9AE1-105573217058}" type="slidenum">
              <a:rPr lang="en-NZ" smtClean="0"/>
              <a:t>‹#›</a:t>
            </a:fld>
            <a:endParaRPr lang="en-NZ" dirty="0"/>
          </a:p>
        </p:txBody>
      </p:sp>
    </p:spTree>
    <p:extLst>
      <p:ext uri="{BB962C8B-B14F-4D97-AF65-F5344CB8AC3E}">
        <p14:creationId xmlns:p14="http://schemas.microsoft.com/office/powerpoint/2010/main" val="2354885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F312D640-66BA-40D8-B747-BF1CA1157CDD}" type="datetimeFigureOut">
              <a:rPr lang="en-NZ" smtClean="0"/>
              <a:t>2/06/2016</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D771C926-615D-4365-9AE1-105573217058}" type="slidenum">
              <a:rPr lang="en-NZ" smtClean="0"/>
              <a:t>‹#›</a:t>
            </a:fld>
            <a:endParaRPr lang="en-NZ" dirty="0"/>
          </a:p>
        </p:txBody>
      </p:sp>
    </p:spTree>
    <p:extLst>
      <p:ext uri="{BB962C8B-B14F-4D97-AF65-F5344CB8AC3E}">
        <p14:creationId xmlns:p14="http://schemas.microsoft.com/office/powerpoint/2010/main" val="239620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F312D640-66BA-40D8-B747-BF1CA1157CDD}" type="datetimeFigureOut">
              <a:rPr lang="en-NZ" smtClean="0"/>
              <a:t>2/06/2016</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D771C926-615D-4365-9AE1-105573217058}" type="slidenum">
              <a:rPr lang="en-NZ" smtClean="0"/>
              <a:t>‹#›</a:t>
            </a:fld>
            <a:endParaRPr lang="en-NZ" dirty="0"/>
          </a:p>
        </p:txBody>
      </p:sp>
    </p:spTree>
    <p:extLst>
      <p:ext uri="{BB962C8B-B14F-4D97-AF65-F5344CB8AC3E}">
        <p14:creationId xmlns:p14="http://schemas.microsoft.com/office/powerpoint/2010/main" val="3425827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12D640-66BA-40D8-B747-BF1CA1157CDD}" type="datetimeFigureOut">
              <a:rPr lang="en-NZ" smtClean="0"/>
              <a:t>2/06/2016</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D771C926-615D-4365-9AE1-105573217058}" type="slidenum">
              <a:rPr lang="en-NZ" smtClean="0"/>
              <a:t>‹#›</a:t>
            </a:fld>
            <a:endParaRPr lang="en-NZ" dirty="0"/>
          </a:p>
        </p:txBody>
      </p:sp>
    </p:spTree>
    <p:extLst>
      <p:ext uri="{BB962C8B-B14F-4D97-AF65-F5344CB8AC3E}">
        <p14:creationId xmlns:p14="http://schemas.microsoft.com/office/powerpoint/2010/main" val="1018018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12D640-66BA-40D8-B747-BF1CA1157CDD}" type="datetimeFigureOut">
              <a:rPr lang="en-NZ" smtClean="0"/>
              <a:t>2/06/2016</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D771C926-615D-4365-9AE1-105573217058}" type="slidenum">
              <a:rPr lang="en-NZ" smtClean="0"/>
              <a:t>‹#›</a:t>
            </a:fld>
            <a:endParaRPr lang="en-NZ" dirty="0"/>
          </a:p>
        </p:txBody>
      </p:sp>
    </p:spTree>
    <p:extLst>
      <p:ext uri="{BB962C8B-B14F-4D97-AF65-F5344CB8AC3E}">
        <p14:creationId xmlns:p14="http://schemas.microsoft.com/office/powerpoint/2010/main" val="3227272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12D640-66BA-40D8-B747-BF1CA1157CDD}" type="datetimeFigureOut">
              <a:rPr lang="en-NZ" smtClean="0"/>
              <a:t>2/06/2016</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D771C926-615D-4365-9AE1-105573217058}" type="slidenum">
              <a:rPr lang="en-NZ" smtClean="0"/>
              <a:t>‹#›</a:t>
            </a:fld>
            <a:endParaRPr lang="en-NZ" dirty="0"/>
          </a:p>
        </p:txBody>
      </p:sp>
    </p:spTree>
    <p:extLst>
      <p:ext uri="{BB962C8B-B14F-4D97-AF65-F5344CB8AC3E}">
        <p14:creationId xmlns:p14="http://schemas.microsoft.com/office/powerpoint/2010/main" val="170249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2D640-66BA-40D8-B747-BF1CA1157CDD}" type="datetimeFigureOut">
              <a:rPr lang="en-NZ" smtClean="0"/>
              <a:t>2/06/2016</a:t>
            </a:fld>
            <a:endParaRPr lang="en-N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71C926-615D-4365-9AE1-105573217058}" type="slidenum">
              <a:rPr lang="en-NZ" smtClean="0"/>
              <a:t>‹#›</a:t>
            </a:fld>
            <a:endParaRPr lang="en-NZ" dirty="0"/>
          </a:p>
        </p:txBody>
      </p:sp>
    </p:spTree>
    <p:extLst>
      <p:ext uri="{BB962C8B-B14F-4D97-AF65-F5344CB8AC3E}">
        <p14:creationId xmlns:p14="http://schemas.microsoft.com/office/powerpoint/2010/main" val="1793661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NZ" sz="5400" b="1" dirty="0" smtClean="0"/>
              <a:t>AVCC survey</a:t>
            </a:r>
            <a:endParaRPr lang="en-NZ" sz="5400" b="1" dirty="0"/>
          </a:p>
        </p:txBody>
      </p:sp>
      <p:sp>
        <p:nvSpPr>
          <p:cNvPr id="3" name="Subtitle 2"/>
          <p:cNvSpPr>
            <a:spLocks noGrp="1"/>
          </p:cNvSpPr>
          <p:nvPr>
            <p:ph type="subTitle" idx="1"/>
          </p:nvPr>
        </p:nvSpPr>
        <p:spPr/>
        <p:txBody>
          <a:bodyPr/>
          <a:lstStyle/>
          <a:p>
            <a:r>
              <a:rPr lang="en-NZ" dirty="0" smtClean="0"/>
              <a:t>Fair 2016</a:t>
            </a:r>
            <a:endParaRPr lang="en-NZ" dirty="0"/>
          </a:p>
        </p:txBody>
      </p:sp>
    </p:spTree>
    <p:extLst>
      <p:ext uri="{BB962C8B-B14F-4D97-AF65-F5344CB8AC3E}">
        <p14:creationId xmlns:p14="http://schemas.microsoft.com/office/powerpoint/2010/main" val="3273807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NZ" dirty="0" smtClean="0"/>
              <a:t>What are we saying?</a:t>
            </a:r>
            <a:endParaRPr lang="en-NZ" dirty="0"/>
          </a:p>
        </p:txBody>
      </p:sp>
      <p:sp>
        <p:nvSpPr>
          <p:cNvPr id="3" name="Content Placeholder 2"/>
          <p:cNvSpPr>
            <a:spLocks noGrp="1"/>
          </p:cNvSpPr>
          <p:nvPr>
            <p:ph idx="1"/>
          </p:nvPr>
        </p:nvSpPr>
        <p:spPr/>
        <p:txBody>
          <a:bodyPr>
            <a:normAutofit fontScale="92500"/>
          </a:bodyPr>
          <a:lstStyle/>
          <a:p>
            <a:r>
              <a:rPr lang="en-NZ" dirty="0" smtClean="0"/>
              <a:t>We </a:t>
            </a:r>
            <a:r>
              <a:rPr lang="en-NZ" b="1" dirty="0" smtClean="0"/>
              <a:t>use</a:t>
            </a:r>
            <a:r>
              <a:rPr lang="en-NZ" dirty="0" smtClean="0"/>
              <a:t> and enjoy </a:t>
            </a:r>
            <a:r>
              <a:rPr lang="en-NZ" b="1" dirty="0" smtClean="0"/>
              <a:t>all</a:t>
            </a:r>
            <a:r>
              <a:rPr lang="en-NZ" dirty="0" smtClean="0"/>
              <a:t> that is there</a:t>
            </a:r>
          </a:p>
          <a:p>
            <a:r>
              <a:rPr lang="en-NZ" dirty="0" smtClean="0"/>
              <a:t>We </a:t>
            </a:r>
            <a:r>
              <a:rPr lang="en-NZ" b="1" dirty="0" smtClean="0"/>
              <a:t>like</a:t>
            </a:r>
            <a:r>
              <a:rPr lang="en-NZ" dirty="0" smtClean="0"/>
              <a:t> it because we can </a:t>
            </a:r>
            <a:r>
              <a:rPr lang="en-NZ" b="1" dirty="0" smtClean="0"/>
              <a:t>do</a:t>
            </a:r>
            <a:r>
              <a:rPr lang="en-NZ" dirty="0" smtClean="0"/>
              <a:t> </a:t>
            </a:r>
            <a:r>
              <a:rPr lang="en-NZ" b="1" dirty="0" smtClean="0"/>
              <a:t>things </a:t>
            </a:r>
            <a:r>
              <a:rPr lang="en-NZ" dirty="0" smtClean="0"/>
              <a:t>and because it is a hub for </a:t>
            </a:r>
            <a:r>
              <a:rPr lang="en-NZ" b="1" dirty="0" smtClean="0"/>
              <a:t>community</a:t>
            </a:r>
          </a:p>
          <a:p>
            <a:r>
              <a:rPr lang="en-NZ" dirty="0" smtClean="0"/>
              <a:t>We </a:t>
            </a:r>
            <a:r>
              <a:rPr lang="en-NZ" b="1" dirty="0" smtClean="0"/>
              <a:t>dislike</a:t>
            </a:r>
            <a:r>
              <a:rPr lang="en-NZ" dirty="0" smtClean="0"/>
              <a:t> the broken and worn, the things in disuse, the untidy and dirty, and the drinking and tagging</a:t>
            </a:r>
          </a:p>
          <a:p>
            <a:r>
              <a:rPr lang="en-NZ" dirty="0" smtClean="0"/>
              <a:t>We </a:t>
            </a:r>
            <a:r>
              <a:rPr lang="en-NZ" b="1" dirty="0" smtClean="0"/>
              <a:t>would</a:t>
            </a:r>
            <a:r>
              <a:rPr lang="en-NZ" dirty="0" smtClean="0"/>
              <a:t> clean, mend and upgrade, make it more beautiful, bring more green, more art, keep community building and be more informed</a:t>
            </a:r>
          </a:p>
          <a:p>
            <a:endParaRPr lang="en-NZ" dirty="0"/>
          </a:p>
        </p:txBody>
      </p:sp>
    </p:spTree>
    <p:extLst>
      <p:ext uri="{BB962C8B-B14F-4D97-AF65-F5344CB8AC3E}">
        <p14:creationId xmlns:p14="http://schemas.microsoft.com/office/powerpoint/2010/main" val="27597066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249362"/>
          </a:xfrm>
        </p:spPr>
        <p:txBody>
          <a:bodyPr>
            <a:noAutofit/>
          </a:bodyPr>
          <a:lstStyle/>
          <a:p>
            <a:pPr algn="l"/>
            <a:r>
              <a:rPr lang="en-US" sz="2200" b="1" dirty="0" smtClean="0">
                <a:latin typeface="+mn-lt"/>
              </a:rPr>
              <a:t>1. What kind of class or programme run locally in the Aro Valley would you consider attending? (Tick all that apply)</a:t>
            </a:r>
            <a:r>
              <a:rPr lang="en-US" sz="2200" dirty="0" smtClean="0">
                <a:solidFill>
                  <a:schemeClr val="tx2"/>
                </a:solidFill>
                <a:latin typeface="+mn-lt"/>
              </a:rPr>
              <a:t/>
            </a:r>
            <a:br>
              <a:rPr lang="en-US" sz="2200" dirty="0" smtClean="0">
                <a:solidFill>
                  <a:schemeClr val="tx2"/>
                </a:solidFill>
                <a:latin typeface="+mn-lt"/>
              </a:rPr>
            </a:br>
            <a:r>
              <a:rPr lang="en-US" sz="2200" dirty="0" smtClean="0">
                <a:solidFill>
                  <a:schemeClr val="tx2"/>
                </a:solidFill>
                <a:latin typeface="+mn-lt"/>
              </a:rPr>
              <a:t>Total responses</a:t>
            </a:r>
            <a:r>
              <a:rPr lang="en-US" sz="2200" baseline="0" dirty="0" smtClean="0">
                <a:solidFill>
                  <a:schemeClr val="tx2"/>
                </a:solidFill>
                <a:latin typeface="+mn-lt"/>
              </a:rPr>
              <a:t> = 75</a:t>
            </a:r>
            <a:r>
              <a:rPr lang="en-US" sz="2400" dirty="0" smtClean="0">
                <a:solidFill>
                  <a:schemeClr val="tx2"/>
                </a:solidFill>
              </a:rPr>
              <a:t/>
            </a:r>
            <a:br>
              <a:rPr lang="en-US" sz="2400" dirty="0" smtClean="0">
                <a:solidFill>
                  <a:schemeClr val="tx2"/>
                </a:solidFill>
              </a:rPr>
            </a:br>
            <a:endParaRPr lang="en-NZ" sz="2400" dirty="0"/>
          </a:p>
        </p:txBody>
      </p:sp>
      <p:graphicFrame>
        <p:nvGraphicFramePr>
          <p:cNvPr id="4" name="Chart 3"/>
          <p:cNvGraphicFramePr>
            <a:graphicFrameLocks/>
          </p:cNvGraphicFramePr>
          <p:nvPr>
            <p:extLst>
              <p:ext uri="{D42A27DB-BD31-4B8C-83A1-F6EECF244321}">
                <p14:modId xmlns:p14="http://schemas.microsoft.com/office/powerpoint/2010/main" val="731609819"/>
              </p:ext>
            </p:extLst>
          </p:nvPr>
        </p:nvGraphicFramePr>
        <p:xfrm>
          <a:off x="381000" y="1524000"/>
          <a:ext cx="56388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6324600" y="1600200"/>
            <a:ext cx="2667000" cy="4401205"/>
          </a:xfrm>
          <a:prstGeom prst="rect">
            <a:avLst/>
          </a:prstGeom>
          <a:noFill/>
        </p:spPr>
        <p:txBody>
          <a:bodyPr wrap="square" rtlCol="0">
            <a:spAutoFit/>
          </a:bodyPr>
          <a:lstStyle/>
          <a:p>
            <a:r>
              <a:rPr lang="en-NZ" sz="2000" b="1" dirty="0" smtClean="0"/>
              <a:t>Suggestions:</a:t>
            </a:r>
          </a:p>
          <a:p>
            <a:pPr marL="342900" indent="-342900">
              <a:buFont typeface="Arial" panose="020B0604020202020204" pitchFamily="34" charset="0"/>
              <a:buChar char="•"/>
            </a:pPr>
            <a:r>
              <a:rPr lang="en-NZ" sz="2000" dirty="0" smtClean="0"/>
              <a:t>bike maintenance</a:t>
            </a:r>
          </a:p>
          <a:p>
            <a:pPr marL="342900" indent="-342900">
              <a:buFont typeface="Arial" panose="020B0604020202020204" pitchFamily="34" charset="0"/>
              <a:buChar char="•"/>
            </a:pPr>
            <a:r>
              <a:rPr lang="en-NZ" sz="2000" dirty="0" smtClean="0"/>
              <a:t>kids karate</a:t>
            </a:r>
          </a:p>
          <a:p>
            <a:pPr marL="342900" indent="-342900">
              <a:buFont typeface="Arial" panose="020B0604020202020204" pitchFamily="34" charset="0"/>
              <a:buChar char="•"/>
            </a:pPr>
            <a:r>
              <a:rPr lang="en-NZ" sz="2000" dirty="0" smtClean="0"/>
              <a:t>Healthy living (e.g. quit smoking)</a:t>
            </a:r>
          </a:p>
          <a:p>
            <a:pPr marL="342900" indent="-342900">
              <a:buFont typeface="Arial" panose="020B0604020202020204" pitchFamily="34" charset="0"/>
              <a:buChar char="•"/>
            </a:pPr>
            <a:r>
              <a:rPr lang="en-NZ" sz="2000" dirty="0" smtClean="0"/>
              <a:t>Gardening club</a:t>
            </a:r>
          </a:p>
          <a:p>
            <a:pPr marL="342900" indent="-342900">
              <a:buFont typeface="Arial" panose="020B0604020202020204" pitchFamily="34" charset="0"/>
              <a:buChar char="•"/>
            </a:pPr>
            <a:r>
              <a:rPr lang="en-NZ" sz="2000" dirty="0" smtClean="0"/>
              <a:t>Garage facilities</a:t>
            </a:r>
          </a:p>
          <a:p>
            <a:pPr marL="342900" indent="-342900">
              <a:buFont typeface="Arial" panose="020B0604020202020204" pitchFamily="34" charset="0"/>
              <a:buChar char="•"/>
            </a:pPr>
            <a:r>
              <a:rPr lang="en-NZ" sz="2000" dirty="0" smtClean="0"/>
              <a:t>Men/teenage workshops</a:t>
            </a:r>
          </a:p>
          <a:p>
            <a:pPr marL="342900" indent="-342900">
              <a:buFont typeface="Arial" panose="020B0604020202020204" pitchFamily="34" charset="0"/>
              <a:buChar char="•"/>
            </a:pPr>
            <a:r>
              <a:rPr lang="en-NZ" sz="2000" dirty="0" smtClean="0"/>
              <a:t>Language corner</a:t>
            </a:r>
          </a:p>
          <a:p>
            <a:pPr marL="342900" indent="-342900">
              <a:buFont typeface="Arial" panose="020B0604020202020204" pitchFamily="34" charset="0"/>
              <a:buChar char="•"/>
            </a:pPr>
            <a:r>
              <a:rPr lang="en-NZ" sz="2000" dirty="0" smtClean="0"/>
              <a:t>Flax weaving</a:t>
            </a:r>
          </a:p>
          <a:p>
            <a:pPr marL="342900" indent="-342900">
              <a:buFont typeface="Arial" panose="020B0604020202020204" pitchFamily="34" charset="0"/>
              <a:buChar char="•"/>
            </a:pPr>
            <a:r>
              <a:rPr lang="en-NZ" sz="2000" dirty="0" smtClean="0"/>
              <a:t>Permaculture</a:t>
            </a:r>
          </a:p>
          <a:p>
            <a:pPr marL="342900" indent="-342900">
              <a:buFont typeface="Arial" panose="020B0604020202020204" pitchFamily="34" charset="0"/>
              <a:buChar char="•"/>
            </a:pPr>
            <a:r>
              <a:rPr lang="en-NZ" sz="2000" dirty="0" smtClean="0"/>
              <a:t>Martial arts</a:t>
            </a:r>
          </a:p>
          <a:p>
            <a:pPr marL="342900" indent="-342900">
              <a:buFont typeface="Arial" panose="020B0604020202020204" pitchFamily="34" charset="0"/>
              <a:buChar char="•"/>
            </a:pPr>
            <a:r>
              <a:rPr lang="en-NZ" sz="2000" dirty="0" smtClean="0"/>
              <a:t>sports</a:t>
            </a:r>
            <a:endParaRPr lang="en-NZ" sz="2000" dirty="0"/>
          </a:p>
        </p:txBody>
      </p:sp>
    </p:spTree>
    <p:extLst>
      <p:ext uri="{BB962C8B-B14F-4D97-AF65-F5344CB8AC3E}">
        <p14:creationId xmlns:p14="http://schemas.microsoft.com/office/powerpoint/2010/main" val="1825059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defRPr sz="1000" b="1" i="0" u="none" strike="noStrike" kern="1200" baseline="0">
                <a:solidFill>
                  <a:prstClr val="black"/>
                </a:solidFill>
                <a:latin typeface="+mn-lt"/>
                <a:ea typeface="+mn-ea"/>
                <a:cs typeface="+mn-cs"/>
              </a:defRPr>
            </a:pPr>
            <a:r>
              <a:rPr lang="en-US" sz="2400" b="1" dirty="0">
                <a:solidFill>
                  <a:prstClr val="black"/>
                </a:solidFill>
              </a:rPr>
              <a:t>2. What kind of events </a:t>
            </a:r>
            <a:r>
              <a:rPr lang="en-US" sz="2400" b="1" dirty="0" smtClean="0">
                <a:solidFill>
                  <a:prstClr val="black"/>
                </a:solidFill>
              </a:rPr>
              <a:t>would </a:t>
            </a:r>
            <a:r>
              <a:rPr lang="en-US" sz="2400" b="1" dirty="0">
                <a:solidFill>
                  <a:prstClr val="black"/>
                </a:solidFill>
              </a:rPr>
              <a:t>you be interested in attending at te Aro Valley community centre? (tick all apply)</a:t>
            </a:r>
            <a:br>
              <a:rPr lang="en-US" sz="2400" b="1" dirty="0">
                <a:solidFill>
                  <a:prstClr val="black"/>
                </a:solidFill>
              </a:rPr>
            </a:br>
            <a:r>
              <a:rPr lang="en-US" sz="2400" b="1" dirty="0" smtClean="0">
                <a:solidFill>
                  <a:schemeClr val="tx2"/>
                </a:solidFill>
              </a:rPr>
              <a:t>Total responses </a:t>
            </a:r>
            <a:r>
              <a:rPr lang="en-US" sz="2400" b="1" dirty="0">
                <a:solidFill>
                  <a:schemeClr val="tx2"/>
                </a:solidFill>
              </a:rPr>
              <a:t>= 81</a:t>
            </a:r>
            <a:r>
              <a:rPr lang="en-US" b="1" dirty="0">
                <a:solidFill>
                  <a:schemeClr val="tx2"/>
                </a:solidFill>
              </a:rPr>
              <a:t/>
            </a:r>
            <a:br>
              <a:rPr lang="en-US" b="1" dirty="0">
                <a:solidFill>
                  <a:schemeClr val="tx2"/>
                </a:solidFill>
              </a:rPr>
            </a:br>
            <a:endParaRPr lang="en-NZ" dirty="0"/>
          </a:p>
        </p:txBody>
      </p:sp>
      <p:graphicFrame>
        <p:nvGraphicFramePr>
          <p:cNvPr id="4" name="Chart 3"/>
          <p:cNvGraphicFramePr>
            <a:graphicFrameLocks/>
          </p:cNvGraphicFramePr>
          <p:nvPr>
            <p:extLst>
              <p:ext uri="{D42A27DB-BD31-4B8C-83A1-F6EECF244321}">
                <p14:modId xmlns:p14="http://schemas.microsoft.com/office/powerpoint/2010/main" val="2990404"/>
              </p:ext>
            </p:extLst>
          </p:nvPr>
        </p:nvGraphicFramePr>
        <p:xfrm>
          <a:off x="457200" y="1905000"/>
          <a:ext cx="8153400" cy="2819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36222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NZ" sz="2200" b="1" dirty="0" smtClean="0">
                <a:latin typeface="+mn-lt"/>
              </a:rPr>
              <a:t>Suggestions for events, activities and facilities</a:t>
            </a:r>
            <a:br>
              <a:rPr lang="en-NZ" sz="2200" b="1" dirty="0" smtClean="0">
                <a:latin typeface="+mn-lt"/>
              </a:rPr>
            </a:br>
            <a:endParaRPr lang="en-NZ" sz="2200" b="1" dirty="0">
              <a:latin typeface="+mn-lt"/>
            </a:endParaRPr>
          </a:p>
        </p:txBody>
      </p:sp>
      <p:sp>
        <p:nvSpPr>
          <p:cNvPr id="4" name="TextBox 3"/>
          <p:cNvSpPr txBox="1"/>
          <p:nvPr/>
        </p:nvSpPr>
        <p:spPr>
          <a:xfrm>
            <a:off x="457200" y="1600200"/>
            <a:ext cx="8229600" cy="4401205"/>
          </a:xfrm>
          <a:prstGeom prst="rect">
            <a:avLst/>
          </a:prstGeom>
          <a:noFill/>
        </p:spPr>
        <p:txBody>
          <a:bodyPr wrap="square" rtlCol="0">
            <a:spAutoFit/>
          </a:bodyPr>
          <a:lstStyle/>
          <a:p>
            <a:pPr marL="171450" indent="-171450">
              <a:buFont typeface="Arial" panose="020B0604020202020204" pitchFamily="34" charset="0"/>
              <a:buChar char="•"/>
            </a:pPr>
            <a:r>
              <a:rPr lang="en-NZ" sz="1400" dirty="0" smtClean="0"/>
              <a:t>monthly market like the one Mighty Mighty used to have</a:t>
            </a:r>
          </a:p>
          <a:p>
            <a:pPr marL="171450" indent="-171450">
              <a:buFont typeface="Arial" panose="020B0604020202020204" pitchFamily="34" charset="0"/>
              <a:buChar char="•"/>
            </a:pPr>
            <a:r>
              <a:rPr lang="en-NZ" sz="1400" dirty="0" err="1" smtClean="0"/>
              <a:t>sunday</a:t>
            </a:r>
            <a:r>
              <a:rPr lang="en-NZ" sz="1400" dirty="0" smtClean="0"/>
              <a:t> DJ sessions</a:t>
            </a:r>
          </a:p>
          <a:p>
            <a:pPr marL="171450" indent="-171450">
              <a:buFont typeface="Arial" panose="020B0604020202020204" pitchFamily="34" charset="0"/>
              <a:buChar char="•"/>
            </a:pPr>
            <a:r>
              <a:rPr lang="en-NZ" sz="1400" dirty="0" smtClean="0"/>
              <a:t>gardening, composting, communal re-use recycle workshops, emergency response, civil defence training</a:t>
            </a:r>
          </a:p>
          <a:p>
            <a:pPr marL="171450" indent="-171450">
              <a:buFont typeface="Arial" panose="020B0604020202020204" pitchFamily="34" charset="0"/>
              <a:buChar char="•"/>
            </a:pPr>
            <a:r>
              <a:rPr lang="en-NZ" sz="1400" dirty="0" smtClean="0"/>
              <a:t>very interested in a community talent show, either in a public space (park or hall) but also using back-yards/gardens to host music gatherings an fundraisers, more personal and fun!</a:t>
            </a:r>
          </a:p>
          <a:p>
            <a:pPr marL="171450" indent="-171450">
              <a:buFont typeface="Arial" panose="020B0604020202020204" pitchFamily="34" charset="0"/>
              <a:buChar char="•"/>
            </a:pPr>
            <a:r>
              <a:rPr lang="en-NZ" sz="1400" dirty="0" smtClean="0"/>
              <a:t>weekly (or monthly) concerts in the park, with open entry to performers so the locals can hare their talent! Anyone can perform anything (music, comedy, dance, poems) and there can be sausage sizzles/bake sales to support it.  People can then bring their own picnics as well! Call it </a:t>
            </a:r>
            <a:r>
              <a:rPr lang="en-NZ" sz="1400" dirty="0" err="1" smtClean="0"/>
              <a:t>AROha</a:t>
            </a:r>
            <a:r>
              <a:rPr lang="en-NZ" sz="1400" dirty="0" smtClean="0"/>
              <a:t> in the park! (</a:t>
            </a:r>
            <a:r>
              <a:rPr lang="en-NZ" sz="1400" dirty="0" err="1" smtClean="0"/>
              <a:t>Aro</a:t>
            </a:r>
            <a:r>
              <a:rPr lang="en-NZ" sz="1400" dirty="0" smtClean="0"/>
              <a:t> Valley shares the love!)</a:t>
            </a:r>
          </a:p>
          <a:p>
            <a:pPr marL="171450" indent="-171450">
              <a:buFont typeface="Arial" panose="020B0604020202020204" pitchFamily="34" charset="0"/>
              <a:buChar char="•"/>
            </a:pPr>
            <a:r>
              <a:rPr lang="en-NZ" sz="1400" dirty="0" smtClean="0"/>
              <a:t>table tennis, trampoline in the playground</a:t>
            </a:r>
          </a:p>
          <a:p>
            <a:pPr marL="171450" indent="-171450">
              <a:buFont typeface="Arial" panose="020B0604020202020204" pitchFamily="34" charset="0"/>
              <a:buChar char="•"/>
            </a:pPr>
            <a:r>
              <a:rPr lang="en-NZ" sz="1400" dirty="0" smtClean="0"/>
              <a:t>basic sport equipment in park</a:t>
            </a:r>
          </a:p>
          <a:p>
            <a:pPr marL="171450" indent="-171450">
              <a:buFont typeface="Arial" panose="020B0604020202020204" pitchFamily="34" charset="0"/>
              <a:buChar char="•"/>
            </a:pPr>
            <a:r>
              <a:rPr lang="en-NZ" sz="1400" dirty="0" smtClean="0"/>
              <a:t>community gardening and ecological awareness events</a:t>
            </a:r>
          </a:p>
          <a:p>
            <a:pPr marL="171450" indent="-171450">
              <a:buFont typeface="Arial" panose="020B0604020202020204" pitchFamily="34" charset="0"/>
              <a:buChar char="•"/>
            </a:pPr>
            <a:r>
              <a:rPr lang="en-NZ" sz="1400" dirty="0" err="1" smtClean="0"/>
              <a:t>eyegum</a:t>
            </a:r>
            <a:r>
              <a:rPr lang="en-NZ" sz="1400" dirty="0" smtClean="0"/>
              <a:t> collective</a:t>
            </a:r>
          </a:p>
          <a:p>
            <a:pPr marL="171450" indent="-171450">
              <a:buFont typeface="Arial" panose="020B0604020202020204" pitchFamily="34" charset="0"/>
              <a:buChar char="•"/>
            </a:pPr>
            <a:r>
              <a:rPr lang="en-NZ" sz="1400" dirty="0" smtClean="0"/>
              <a:t>rubbish/recycling lessons</a:t>
            </a:r>
          </a:p>
          <a:p>
            <a:pPr marL="171450" indent="-171450">
              <a:buFont typeface="Arial" panose="020B0604020202020204" pitchFamily="34" charset="0"/>
              <a:buChar char="•"/>
            </a:pPr>
            <a:r>
              <a:rPr lang="en-NZ" sz="1400" dirty="0" smtClean="0"/>
              <a:t>council/</a:t>
            </a:r>
            <a:r>
              <a:rPr lang="en-NZ" sz="1400" dirty="0" err="1" smtClean="0"/>
              <a:t>councellors</a:t>
            </a:r>
            <a:r>
              <a:rPr lang="en-NZ" sz="1400" dirty="0" smtClean="0"/>
              <a:t> Q&amp;A sessions</a:t>
            </a:r>
          </a:p>
          <a:p>
            <a:pPr marL="171450" indent="-171450">
              <a:buFont typeface="Arial" panose="020B0604020202020204" pitchFamily="34" charset="0"/>
              <a:buChar char="•"/>
            </a:pPr>
            <a:r>
              <a:rPr lang="en-NZ" sz="1400" dirty="0" smtClean="0"/>
              <a:t>how do council rates and regulations affect us?</a:t>
            </a:r>
          </a:p>
          <a:p>
            <a:pPr marL="171450" indent="-171450">
              <a:buFont typeface="Arial" panose="020B0604020202020204" pitchFamily="34" charset="0"/>
              <a:buChar char="•"/>
            </a:pPr>
            <a:r>
              <a:rPr lang="en-NZ" sz="1400" dirty="0" smtClean="0"/>
              <a:t>Kids focus groups</a:t>
            </a:r>
          </a:p>
          <a:p>
            <a:pPr marL="171450" indent="-171450">
              <a:buFont typeface="Arial" panose="020B0604020202020204" pitchFamily="34" charset="0"/>
              <a:buChar char="•"/>
            </a:pPr>
            <a:r>
              <a:rPr lang="en-NZ" sz="1400" dirty="0" smtClean="0"/>
              <a:t>More youth events</a:t>
            </a:r>
          </a:p>
          <a:p>
            <a:pPr marL="171450" indent="-171450">
              <a:buFont typeface="Arial" panose="020B0604020202020204" pitchFamily="34" charset="0"/>
              <a:buChar char="•"/>
            </a:pPr>
            <a:r>
              <a:rPr lang="en-NZ" sz="1400" dirty="0" smtClean="0"/>
              <a:t>IT for senior access</a:t>
            </a:r>
          </a:p>
          <a:p>
            <a:pPr marL="171450" indent="-171450">
              <a:buFont typeface="Arial" panose="020B0604020202020204" pitchFamily="34" charset="0"/>
              <a:buChar char="•"/>
            </a:pPr>
            <a:endParaRPr lang="en-NZ" sz="1400" dirty="0" smtClean="0"/>
          </a:p>
        </p:txBody>
      </p:sp>
    </p:spTree>
    <p:extLst>
      <p:ext uri="{BB962C8B-B14F-4D97-AF65-F5344CB8AC3E}">
        <p14:creationId xmlns:p14="http://schemas.microsoft.com/office/powerpoint/2010/main" val="3353227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249362"/>
          </a:xfrm>
        </p:spPr>
        <p:txBody>
          <a:bodyPr>
            <a:noAutofit/>
          </a:bodyPr>
          <a:lstStyle/>
          <a:p>
            <a:pPr algn="l">
              <a:defRPr sz="1000" b="1" i="0" u="none" strike="noStrike" kern="1200" baseline="0">
                <a:solidFill>
                  <a:prstClr val="black"/>
                </a:solidFill>
                <a:latin typeface="+mn-lt"/>
                <a:ea typeface="+mn-ea"/>
                <a:cs typeface="+mn-cs"/>
              </a:defRPr>
            </a:pPr>
            <a:r>
              <a:rPr lang="en-US" sz="2400" b="1" dirty="0">
                <a:solidFill>
                  <a:prstClr val="black"/>
                </a:solidFill>
              </a:rPr>
              <a:t>3. How do you currently use the community hall and </a:t>
            </a:r>
            <a:r>
              <a:rPr lang="en-US" sz="2400" b="1" dirty="0" smtClean="0">
                <a:solidFill>
                  <a:prstClr val="black"/>
                </a:solidFill>
              </a:rPr>
              <a:t>surrounding </a:t>
            </a:r>
            <a:r>
              <a:rPr lang="en-US" sz="2400" b="1" dirty="0">
                <a:solidFill>
                  <a:prstClr val="black"/>
                </a:solidFill>
              </a:rPr>
              <a:t>area?</a:t>
            </a:r>
            <a:br>
              <a:rPr lang="en-US" sz="2400" b="1" dirty="0">
                <a:solidFill>
                  <a:prstClr val="black"/>
                </a:solidFill>
              </a:rPr>
            </a:br>
            <a:r>
              <a:rPr lang="en-US" sz="2400" b="1" dirty="0">
                <a:solidFill>
                  <a:schemeClr val="accent1">
                    <a:lumMod val="75000"/>
                  </a:schemeClr>
                </a:solidFill>
              </a:rPr>
              <a:t>Total responses = </a:t>
            </a:r>
            <a:r>
              <a:rPr lang="en-US" sz="2400" b="1" dirty="0" smtClean="0">
                <a:solidFill>
                  <a:schemeClr val="accent1">
                    <a:lumMod val="75000"/>
                  </a:schemeClr>
                </a:solidFill>
              </a:rPr>
              <a:t>61</a:t>
            </a:r>
            <a:endParaRPr lang="en-NZ" sz="2400" dirty="0"/>
          </a:p>
        </p:txBody>
      </p:sp>
      <p:cxnSp>
        <p:nvCxnSpPr>
          <p:cNvPr id="6" name="Straight Arrow Connector 5"/>
          <p:cNvCxnSpPr>
            <a:endCxn id="7" idx="1"/>
          </p:cNvCxnSpPr>
          <p:nvPr/>
        </p:nvCxnSpPr>
        <p:spPr>
          <a:xfrm flipV="1">
            <a:off x="3124200" y="1891100"/>
            <a:ext cx="685800" cy="77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810000" y="1752600"/>
            <a:ext cx="3352800" cy="276999"/>
          </a:xfrm>
          <a:prstGeom prst="rect">
            <a:avLst/>
          </a:prstGeom>
          <a:noFill/>
        </p:spPr>
        <p:txBody>
          <a:bodyPr wrap="square" rtlCol="0">
            <a:spAutoFit/>
          </a:bodyPr>
          <a:lstStyle/>
          <a:p>
            <a:r>
              <a:rPr lang="en-NZ" sz="1200" dirty="0" smtClean="0"/>
              <a:t>Most were new to the area</a:t>
            </a:r>
            <a:endParaRPr lang="en-NZ" sz="1200" dirty="0"/>
          </a:p>
        </p:txBody>
      </p:sp>
      <p:graphicFrame>
        <p:nvGraphicFramePr>
          <p:cNvPr id="9" name="Chart 8"/>
          <p:cNvGraphicFramePr>
            <a:graphicFrameLocks/>
          </p:cNvGraphicFramePr>
          <p:nvPr>
            <p:extLst>
              <p:ext uri="{D42A27DB-BD31-4B8C-83A1-F6EECF244321}">
                <p14:modId xmlns:p14="http://schemas.microsoft.com/office/powerpoint/2010/main" val="191637509"/>
              </p:ext>
            </p:extLst>
          </p:nvPr>
        </p:nvGraphicFramePr>
        <p:xfrm>
          <a:off x="381000" y="2209800"/>
          <a:ext cx="8153400" cy="3124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0377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sz="1000" b="1" i="0" u="none" strike="noStrike" kern="1200" baseline="0">
                <a:solidFill>
                  <a:prstClr val="black"/>
                </a:solidFill>
                <a:latin typeface="+mn-lt"/>
                <a:ea typeface="+mn-ea"/>
                <a:cs typeface="+mn-cs"/>
              </a:defRPr>
            </a:pPr>
            <a:r>
              <a:rPr lang="en-US" sz="2400" b="1" dirty="0">
                <a:solidFill>
                  <a:prstClr val="black"/>
                </a:solidFill>
              </a:rPr>
              <a:t>4. What do you like?</a:t>
            </a:r>
            <a:br>
              <a:rPr lang="en-US" sz="2400" b="1" dirty="0">
                <a:solidFill>
                  <a:prstClr val="black"/>
                </a:solidFill>
              </a:rPr>
            </a:br>
            <a:r>
              <a:rPr lang="en-US" sz="2400" b="1" dirty="0">
                <a:solidFill>
                  <a:schemeClr val="accent1">
                    <a:lumMod val="75000"/>
                  </a:schemeClr>
                </a:solidFill>
              </a:rPr>
              <a:t>Total responses = 58</a:t>
            </a:r>
            <a:r>
              <a:rPr lang="en-US" b="1" dirty="0">
                <a:solidFill>
                  <a:schemeClr val="accent1">
                    <a:lumMod val="75000"/>
                  </a:schemeClr>
                </a:solidFill>
              </a:rPr>
              <a:t/>
            </a:r>
            <a:br>
              <a:rPr lang="en-US" b="1" dirty="0">
                <a:solidFill>
                  <a:schemeClr val="accent1">
                    <a:lumMod val="75000"/>
                  </a:schemeClr>
                </a:solidFill>
              </a:rPr>
            </a:br>
            <a:endParaRPr lang="en-NZ" dirty="0"/>
          </a:p>
        </p:txBody>
      </p:sp>
      <p:graphicFrame>
        <p:nvGraphicFramePr>
          <p:cNvPr id="4" name="Chart 3"/>
          <p:cNvGraphicFramePr>
            <a:graphicFrameLocks/>
          </p:cNvGraphicFramePr>
          <p:nvPr>
            <p:extLst>
              <p:ext uri="{D42A27DB-BD31-4B8C-83A1-F6EECF244321}">
                <p14:modId xmlns:p14="http://schemas.microsoft.com/office/powerpoint/2010/main" val="3688665477"/>
              </p:ext>
            </p:extLst>
          </p:nvPr>
        </p:nvGraphicFramePr>
        <p:xfrm>
          <a:off x="533400" y="1752600"/>
          <a:ext cx="8305800" cy="3200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9490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sz="1000" b="1" i="0" u="none" strike="noStrike" kern="1200" baseline="0">
                <a:solidFill>
                  <a:prstClr val="black"/>
                </a:solidFill>
                <a:latin typeface="+mn-lt"/>
                <a:ea typeface="+mn-ea"/>
                <a:cs typeface="+mn-cs"/>
              </a:defRPr>
            </a:pPr>
            <a:r>
              <a:rPr lang="en-US" sz="2400" b="1" dirty="0">
                <a:solidFill>
                  <a:prstClr val="black"/>
                </a:solidFill>
              </a:rPr>
              <a:t>5. What don't you like?</a:t>
            </a:r>
            <a:br>
              <a:rPr lang="en-US" sz="2400" b="1" dirty="0">
                <a:solidFill>
                  <a:prstClr val="black"/>
                </a:solidFill>
              </a:rPr>
            </a:br>
            <a:r>
              <a:rPr lang="en-US" sz="2400" b="1" dirty="0">
                <a:solidFill>
                  <a:schemeClr val="accent1">
                    <a:lumMod val="75000"/>
                  </a:schemeClr>
                </a:solidFill>
              </a:rPr>
              <a:t>Total responses = 40</a:t>
            </a:r>
            <a:r>
              <a:rPr lang="en-US" b="1" dirty="0">
                <a:solidFill>
                  <a:schemeClr val="accent1">
                    <a:lumMod val="75000"/>
                  </a:schemeClr>
                </a:solidFill>
              </a:rPr>
              <a:t/>
            </a:r>
            <a:br>
              <a:rPr lang="en-US" b="1" dirty="0">
                <a:solidFill>
                  <a:schemeClr val="accent1">
                    <a:lumMod val="75000"/>
                  </a:schemeClr>
                </a:solidFill>
              </a:rPr>
            </a:br>
            <a:endParaRPr lang="en-NZ" dirty="0"/>
          </a:p>
        </p:txBody>
      </p:sp>
      <p:graphicFrame>
        <p:nvGraphicFramePr>
          <p:cNvPr id="4" name="Chart 3"/>
          <p:cNvGraphicFramePr>
            <a:graphicFrameLocks/>
          </p:cNvGraphicFramePr>
          <p:nvPr>
            <p:extLst>
              <p:ext uri="{D42A27DB-BD31-4B8C-83A1-F6EECF244321}">
                <p14:modId xmlns:p14="http://schemas.microsoft.com/office/powerpoint/2010/main" val="1279914748"/>
              </p:ext>
            </p:extLst>
          </p:nvPr>
        </p:nvGraphicFramePr>
        <p:xfrm>
          <a:off x="685800" y="1600200"/>
          <a:ext cx="8153400" cy="1828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33400" y="3657600"/>
            <a:ext cx="8153400" cy="2554545"/>
          </a:xfrm>
          <a:prstGeom prst="rect">
            <a:avLst/>
          </a:prstGeom>
          <a:noFill/>
        </p:spPr>
        <p:txBody>
          <a:bodyPr wrap="square" rtlCol="0">
            <a:spAutoFit/>
          </a:bodyPr>
          <a:lstStyle/>
          <a:p>
            <a:pPr algn="ctr"/>
            <a:r>
              <a:rPr lang="en-NZ" sz="2000" dirty="0" smtClean="0"/>
              <a:t>Drunks/drinking in the park/abusive drinkers </a:t>
            </a:r>
          </a:p>
          <a:p>
            <a:pPr algn="ctr"/>
            <a:r>
              <a:rPr lang="en-NZ" sz="2000" dirty="0" smtClean="0"/>
              <a:t>… bunker dangerous</a:t>
            </a:r>
          </a:p>
          <a:p>
            <a:pPr algn="ctr"/>
            <a:r>
              <a:rPr lang="en-NZ" sz="2000" dirty="0" smtClean="0"/>
              <a:t>… park could be prettier / gardens untidy / planters with dying plants  </a:t>
            </a:r>
          </a:p>
          <a:p>
            <a:pPr algn="ctr"/>
            <a:r>
              <a:rPr lang="en-NZ" sz="2000" dirty="0" smtClean="0"/>
              <a:t>… pre-school fence ugly </a:t>
            </a:r>
          </a:p>
          <a:p>
            <a:pPr algn="ctr"/>
            <a:r>
              <a:rPr lang="en-NZ" sz="2000" dirty="0" smtClean="0"/>
              <a:t>… rubbish / broken glass </a:t>
            </a:r>
          </a:p>
          <a:p>
            <a:pPr algn="ctr"/>
            <a:r>
              <a:rPr lang="en-NZ" sz="2000" dirty="0" smtClean="0"/>
              <a:t>… drainage in basketball court </a:t>
            </a:r>
          </a:p>
          <a:p>
            <a:pPr algn="ctr"/>
            <a:r>
              <a:rPr lang="en-NZ" sz="2000" dirty="0" smtClean="0"/>
              <a:t>… court uneven / basketball hoop broken </a:t>
            </a:r>
          </a:p>
          <a:p>
            <a:pPr algn="ctr"/>
            <a:r>
              <a:rPr lang="en-NZ" sz="2000" dirty="0" smtClean="0"/>
              <a:t>… tagging taking over street art</a:t>
            </a:r>
          </a:p>
        </p:txBody>
      </p:sp>
    </p:spTree>
    <p:extLst>
      <p:ext uri="{BB962C8B-B14F-4D97-AF65-F5344CB8AC3E}">
        <p14:creationId xmlns:p14="http://schemas.microsoft.com/office/powerpoint/2010/main" val="1840923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defRPr sz="1000" b="1" i="0" u="none" strike="noStrike" kern="1200" baseline="0">
                <a:solidFill>
                  <a:prstClr val="black"/>
                </a:solidFill>
                <a:latin typeface="+mn-lt"/>
                <a:ea typeface="+mn-ea"/>
                <a:cs typeface="+mn-cs"/>
              </a:defRPr>
            </a:pPr>
            <a:r>
              <a:rPr lang="en-US" sz="2400" b="1" dirty="0">
                <a:solidFill>
                  <a:prstClr val="black"/>
                </a:solidFill>
              </a:rPr>
              <a:t>5. What would you change or add?</a:t>
            </a:r>
            <a:br>
              <a:rPr lang="en-US" sz="2400" b="1" dirty="0">
                <a:solidFill>
                  <a:prstClr val="black"/>
                </a:solidFill>
              </a:rPr>
            </a:br>
            <a:r>
              <a:rPr lang="en-US" sz="2400" b="1" dirty="0">
                <a:solidFill>
                  <a:schemeClr val="accent1">
                    <a:lumMod val="75000"/>
                  </a:schemeClr>
                </a:solidFill>
              </a:rPr>
              <a:t>Total responses = 50</a:t>
            </a:r>
            <a:r>
              <a:rPr lang="en-US" b="1" dirty="0">
                <a:solidFill>
                  <a:schemeClr val="accent1">
                    <a:lumMod val="75000"/>
                  </a:schemeClr>
                </a:solidFill>
              </a:rPr>
              <a:t/>
            </a:r>
            <a:br>
              <a:rPr lang="en-US" b="1" dirty="0">
                <a:solidFill>
                  <a:schemeClr val="accent1">
                    <a:lumMod val="75000"/>
                  </a:schemeClr>
                </a:solidFill>
              </a:rPr>
            </a:br>
            <a:endParaRPr lang="en-NZ" dirty="0"/>
          </a:p>
        </p:txBody>
      </p:sp>
      <p:graphicFrame>
        <p:nvGraphicFramePr>
          <p:cNvPr id="4" name="Chart 3"/>
          <p:cNvGraphicFramePr>
            <a:graphicFrameLocks/>
          </p:cNvGraphicFramePr>
          <p:nvPr>
            <p:extLst>
              <p:ext uri="{D42A27DB-BD31-4B8C-83A1-F6EECF244321}">
                <p14:modId xmlns:p14="http://schemas.microsoft.com/office/powerpoint/2010/main" val="3211965648"/>
              </p:ext>
            </p:extLst>
          </p:nvPr>
        </p:nvGraphicFramePr>
        <p:xfrm>
          <a:off x="152400" y="1371600"/>
          <a:ext cx="8686800"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1082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434</Words>
  <Application>Microsoft Office PowerPoint</Application>
  <PresentationFormat>On-screen Show (4:3)</PresentationFormat>
  <Paragraphs>50</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AVCC survey</vt:lpstr>
      <vt:lpstr>What are we saying?</vt:lpstr>
      <vt:lpstr>1. What kind of class or programme run locally in the Aro Valley would you consider attending? (Tick all that apply) Total responses = 75 </vt:lpstr>
      <vt:lpstr>2. What kind of events would you be interested in attending at te Aro Valley community centre? (tick all apply) Total responses = 81 </vt:lpstr>
      <vt:lpstr>Suggestions for events, activities and facilities </vt:lpstr>
      <vt:lpstr>3. How do you currently use the community hall and surrounding area? Total responses = 61</vt:lpstr>
      <vt:lpstr>4. What do you like? Total responses = 58 </vt:lpstr>
      <vt:lpstr>5. What don't you like? Total responses = 40 </vt:lpstr>
      <vt:lpstr>5. What would you change or add? Total responses = 50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AVCC survey</dc:title>
  <dc:creator>User</dc:creator>
  <cp:lastModifiedBy>Coordinator</cp:lastModifiedBy>
  <cp:revision>16</cp:revision>
  <dcterms:created xsi:type="dcterms:W3CDTF">2016-04-12T04:24:50Z</dcterms:created>
  <dcterms:modified xsi:type="dcterms:W3CDTF">2016-06-02T00:41:22Z</dcterms:modified>
</cp:coreProperties>
</file>